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9" r:id="rId5"/>
    <p:sldId id="266" r:id="rId6"/>
    <p:sldId id="259" r:id="rId7"/>
    <p:sldId id="260" r:id="rId8"/>
    <p:sldId id="274" r:id="rId9"/>
    <p:sldId id="267" r:id="rId10"/>
    <p:sldId id="270" r:id="rId11"/>
    <p:sldId id="271" r:id="rId12"/>
  </p:sldIdLst>
  <p:sldSz cx="101536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12" y="-96"/>
      </p:cViewPr>
      <p:guideLst>
        <p:guide orient="horz" pos="2160"/>
        <p:guide pos="31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525" y="2130427"/>
            <a:ext cx="863060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048" y="3886200"/>
            <a:ext cx="710755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1397" y="274640"/>
            <a:ext cx="228457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682" y="274640"/>
            <a:ext cx="668448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68" y="4406902"/>
            <a:ext cx="863060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068" y="2906713"/>
            <a:ext cx="86306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683" y="1600202"/>
            <a:ext cx="4484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1439" y="1600202"/>
            <a:ext cx="4484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682" y="1535113"/>
            <a:ext cx="44862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82" y="2174875"/>
            <a:ext cx="44862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57914" y="1535113"/>
            <a:ext cx="44880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57914" y="2174875"/>
            <a:ext cx="44880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83" y="273050"/>
            <a:ext cx="334048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9796" y="273052"/>
            <a:ext cx="56761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83" y="1435102"/>
            <a:ext cx="334048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187" y="4800600"/>
            <a:ext cx="60921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0187" y="612775"/>
            <a:ext cx="609219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0187" y="5367338"/>
            <a:ext cx="609219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84" y="274638"/>
            <a:ext cx="91382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684" y="1600202"/>
            <a:ext cx="913828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7683" y="6356352"/>
            <a:ext cx="2369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69164" y="6356352"/>
            <a:ext cx="3215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76783" y="6356352"/>
            <a:ext cx="2369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+7863203837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bdou177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sad177.ru/news/metodicheskoe-obedinenie" TargetMode="External"/><Relationship Id="rId7" Type="http://schemas.openxmlformats.org/officeDocument/2006/relationships/hyperlink" Target="https://vkvideo.ru/video-208124849_456239385?showAutoLoginModal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video.ru/video-208124849_456239387" TargetMode="External"/><Relationship Id="rId5" Type="http://schemas.openxmlformats.org/officeDocument/2006/relationships/hyperlink" Target="https://sad177.ru/news/regionalnyj-marafon-obrazovatelnykh-praktik" TargetMode="External"/><Relationship Id="rId4" Type="http://schemas.openxmlformats.org/officeDocument/2006/relationships/hyperlink" Target="https://www.iro.ru/news/5851/" TargetMode="Externa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90" y="188641"/>
            <a:ext cx="1692624" cy="1592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2289" y="1844824"/>
            <a:ext cx="184731" cy="4801314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8313" y="1844824"/>
            <a:ext cx="144016" cy="4801314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2489" y="188640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</a:t>
            </a:r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РОСТОВСКОЙ ОБЛАСТИ «ИНСТИТУТ РАЗВИТИЯ ОБРАЗОВАНИЯ» </a:t>
            </a:r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(ГАУ ДПО РО ИРО)</a:t>
            </a:r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2489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МКУ «Отдел образования Советского района города Ростова-на-Дону»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ММРЦ - МБДОУ №177 г. Ростов-на-Дону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6425" y="242088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«Детская субкультура: краткосрочные   практики просвещения родителей и развития детей»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4377" y="4293096"/>
            <a:ext cx="8738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практики: Просвещение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субъекта:  Ростовская область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практики: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 города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Ростова-на-Дону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№177»  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344041, ул. Калининградская  1 «Б»,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8 (863) 203-83-75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Оболенская Лилия Викторовна (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mbdou177@mail.ru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1332409" y="83671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337" y="1772816"/>
            <a:ext cx="8928992" cy="40934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Созданы и реализуются: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модель краткосрочных практик просвещения родителей,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образовательный кластер для просвещения родителей, который будет расширяться во время всего периода внедрения Программы.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цифровой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просветительских материалов,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программа психолого-педагогического сопровождения родителей детей, в том числе с ОВЗ,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методические материалы (статьи, памятки,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чек-листы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рекомендации).</a:t>
            </a:r>
          </a:p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осуществляют более осознанный выбор воспитательных действий во взаимодействии с детьми.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более 50% родителей активную и ответственную позицию, развитие компетенций в области дошкольной педагогики и психологии, повышение культурного и образовательного уровня семьи.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1188393" y="69269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Распространение практики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305" y="1340768"/>
            <a:ext cx="4896544" cy="5078313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 Участие в работе методического объединения дошкольных работников, секция старших воспитателей, 04.02.2025,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https://sad177.ru/news/metodicheskoe-obedinenie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уровень: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https://www.iro.ru/news/5851/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региональном марафоне лучших образовательных практик по теме "Педагогическая поддержка и просвещение родителей в условиях взаимодействия образовательной организации и семьи" 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https://sad177.ru/news/regionalnyj-marafon-obrazovatelnykh-praktik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уровень: </a:t>
            </a:r>
          </a:p>
          <a:p>
            <a:pPr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https://vkvideo.ru/video-208124849_456239387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https://vkvideo.ru/video-208124849_456239385?showAutoLoginModal=1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Files\1МАЯ 13\-\Desktop\phoca_thumb_l_ung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889" y="764704"/>
            <a:ext cx="3384376" cy="253828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27651" name="Picture 3" descr="C:\Files\1МАЯ 13\-\Desktop\phoca_thumb_l_img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905" y="3573016"/>
            <a:ext cx="3994415" cy="2995811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1116385" y="764704"/>
            <a:ext cx="8712968" cy="2862322"/>
          </a:xfrm>
          <a:prstGeom prst="rect">
            <a:avLst/>
          </a:prstGeom>
          <a:solidFill>
            <a:srgbClr val="92D050"/>
          </a:solidFill>
          <a:ln w="5715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выбранной темы практики  заключается в том, что   просвещение родителей об особенностях традиционной детской субкультуры и ее влиянии на развитие и социализацию дошкольников позволяет сформировать на практике у родителей установки «ответственного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объединить  усилия и ресурсы детского сада, семьи и социальных партнеров города Ростова-на-Дону, направленные на разработку эффективных форм и методов  просвещения родителей, повышение качества дошкольного образования, на основе синергетического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Files\1МАЯ 13\-\Desktop\phoca_thumb_l_img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345" y="3573016"/>
            <a:ext cx="2304256" cy="3075075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pic>
        <p:nvPicPr>
          <p:cNvPr id="12291" name="Picture 3" descr="C:\Files\1МАЯ 13\-\Desktop\phoca_thumb_l_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065" y="3573016"/>
            <a:ext cx="2376264" cy="309916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12292" name="Picture 4" descr="C:\Files\1МАЯ 13\-\Desktop\phoca_thumb_l_img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633" y="3789040"/>
            <a:ext cx="3610372" cy="2707779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2052489" y="764704"/>
            <a:ext cx="597666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 ДЕТСКОЙ СУБКУЛЬТУРЫ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248" y="1844824"/>
            <a:ext cx="4824537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 КОММУНИКАТИВНОГО ОПЫТА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865" y="1844824"/>
            <a:ext cx="432048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ПОВЕДЕНИЯ И РИТУАЛЫ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3" y="2780928"/>
            <a:ext cx="4752528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ФЕНОМЕН СМЕННОГО ЛИДЕРСТВА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865" y="2780928"/>
            <a:ext cx="432048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ДЕВЧОНОЧЬЯ И МАЛЬЧИШЕЧЬЯ ТРАДИЦИИ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00761" y="1412776"/>
            <a:ext cx="1656184" cy="2160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4572769" y="3933056"/>
            <a:ext cx="1656184" cy="2160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24497" y="4293096"/>
            <a:ext cx="612068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СОВРЕМЕННАЯ ДЕТСКАЯ СУБКУЛЬТУРА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6665" y="5517232"/>
            <a:ext cx="2880320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«детское одиночество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337" y="5517232"/>
            <a:ext cx="2808312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«психологическая усталость»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3009" y="5517232"/>
            <a:ext cx="2880320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полнодневная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«загруженность»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500761" y="4941168"/>
            <a:ext cx="1656184" cy="216024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252289" y="1196752"/>
            <a:ext cx="3888432" cy="532453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Новизна практики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 изучении традиций и современных  тенденций развития детской субкультуры, связанных с особенностями воспитания в семье, современными технологиями и массовыми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медиаресурсами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Сделан акцент на  краткосрочные образовательные практики и их формы (КОП), которые могут стать альтернативной формой родительского просвещения, обеспечивающей дифференцированный и индивидуальный  подход в работе с семьей.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969" y="5373216"/>
            <a:ext cx="1354093" cy="127444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716785" y="692697"/>
            <a:ext cx="5040560" cy="5909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Чек-лист «Вместе - за покупками!»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контроля родителями усвоенных знаний детей по лексическим категориям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Ребенку предлагается прочитать в чеках, накопленных за неделю, названия купленных товаров и распределить их по лексическим группам. Родители помечают галочкой выполненные пункты: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фрукты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</a:t>
            </a:r>
            <a:r>
              <a:rPr lang="ru-RU" dirty="0" smtClean="0">
                <a:solidFill>
                  <a:srgbClr val="002060"/>
                </a:solidFill>
              </a:rPr>
              <a:t>овощи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игрушки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книги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молочные продукты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колбасные изделия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хлебобулочные изделия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посуду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Перечислить одежду, обувь, головные уборы</a:t>
            </a:r>
          </a:p>
          <a:p>
            <a:pPr algn="just"/>
            <a:endParaRPr lang="ru-RU" dirty="0" smtClean="0"/>
          </a:p>
          <a:p>
            <a:pPr algn="ctr"/>
            <a:endParaRPr lang="ru-RU" i="1" dirty="0" smtClean="0"/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6628" name="Picture 4" descr="C:\Files\1МАЯ 13\-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969" y="5511552"/>
            <a:ext cx="1430601" cy="1346448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1116385" y="69269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Краткосрочная образовательная практика – как одна из форм просвещения  родителей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833" y="1844824"/>
            <a:ext cx="3217130" cy="92333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ОБРАЗОВАТЕЛЬНОМ ПРОЦЕССЕ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841" y="2924944"/>
            <a:ext cx="3168352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СВОБОДА ВЫБОРА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1772816"/>
            <a:ext cx="259228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КОНСУЛЬТПУНКТ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3" y="2852936"/>
            <a:ext cx="2593019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ГРУППОВЫХ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13" y="2348880"/>
            <a:ext cx="259228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+ ЗАЯВКА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420641" y="1628800"/>
            <a:ext cx="1224136" cy="2016224"/>
          </a:xfrm>
          <a:prstGeom prst="righ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88593" y="6165304"/>
            <a:ext cx="4464496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ВОСПИТАТЕЛИ, СПЕЦИАЛИСТЫ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4356745" y="5733256"/>
            <a:ext cx="1584176" cy="288032"/>
          </a:xfrm>
          <a:prstGeom prst="up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6345" y="3717032"/>
            <a:ext cx="8496944" cy="193899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Информационные практики для родителей (индивидуальные, подгрупповые и групповые).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Совместные практики для родителей и детей.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Цикл практик по единой тематике, обеспечивающий поэтапное включение родителей, детей, совместное включение и родителей и детей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8893249" y="2564904"/>
            <a:ext cx="936104" cy="1224136"/>
          </a:xfrm>
          <a:prstGeom prst="curvedLef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828353" y="836712"/>
            <a:ext cx="9145016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 системы информационного психологического - педагогического сопровождения, позволяющей формировать активную и ответственную родительскую позицию, развитие компетенций в области дошкольной педагогики и психологии, повышение культурного и образовательного уровня семьи в условиях реализации кластера краткосрочных просветительских для родителей детей, посещающих ММРЦ-МБДОУ №177.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305" y="3068960"/>
            <a:ext cx="9577064" cy="34778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Обеспечить единство подходов детского сада и семьи к обучению и воспитанию ребенка на основе традиций детской субкультуры в условиях просветительской деятельности.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Создать кластер краткосрочных практик просвещения родителей, направленных на повышение уровня педагогической культуры в области семейного воспитания, пропаганды семейных традиций и ценностей российской семьи.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Апробировать механизмы активного включения родителей в образовательный процесс детского сада в условиях внедрения модели краткосрочных практик просвещения.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1116385" y="620688"/>
            <a:ext cx="8784976" cy="400110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краткосрочных практик просвещения родителей МБДОУ № 177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425" y="1412776"/>
            <a:ext cx="1656184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649" y="1268760"/>
            <a:ext cx="345638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ПРОСВЕЩЕНИЯ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3089" y="1340768"/>
            <a:ext cx="2232248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ЦЕЛИ, ЗАДАЧИ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281" y="1988840"/>
            <a:ext cx="1152128" cy="369332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281" y="2564904"/>
            <a:ext cx="1152128" cy="369332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281" y="6237312"/>
            <a:ext cx="1080120" cy="369332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 ЭТАП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4297" y="4941168"/>
            <a:ext cx="2700039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Программа психолого-педагогического сопровождения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0441" y="3068960"/>
            <a:ext cx="734481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«Детская субкультура: краткосрочные   практики просвещения родителей и развития детей»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741121" y="4869160"/>
            <a:ext cx="1979959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Краткосрочные практики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8433" y="1988840"/>
            <a:ext cx="6912768" cy="369332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Организационно-подготовительный сентябрь – декабрь   2024г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692449" y="6237312"/>
            <a:ext cx="6264696" cy="369332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Рефлексивно-аналитический  май 2029– январь 2030г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0361" y="3861048"/>
            <a:ext cx="273630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РОДИТЕЛЬСТВО КАК ОСОБЫЙ ФЕНОМЕН В ЖИЗНИ ЧЕЛОВЕКА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24697" y="4005064"/>
            <a:ext cx="259228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ПРОСВЕЩЕНИЕ РОДИТЕЛЕЙ ДЕТЕЙ С ОВЗ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05017" y="3789040"/>
            <a:ext cx="266429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ПРОСВЕЩЕНИЕ РОДИТЕЛЕЙ: ЗДОРОВЬЕ, ВОСПИТАНИЕ, РАЗВИТИЕ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76625" y="5013176"/>
            <a:ext cx="4283075" cy="327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РАЗВИТИЕ ФОРМ ПРОСВЕЩЕНИЯ РОДИТЕЛЕЙ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44577" y="5661248"/>
            <a:ext cx="5184576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РАСШИРЕНИЕ ПРОСТРАНСТВА РОДИТЕЛЬСКИХ ИНИЦИАТИВ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433" y="2564904"/>
            <a:ext cx="6912768" cy="369332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Внедренческий январь 2025 – май  2029г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2520445">
            <a:off x="3115976" y="3572593"/>
            <a:ext cx="577850" cy="3873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860801" y="3573016"/>
            <a:ext cx="577850" cy="3873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 rot="19506442">
            <a:off x="6791857" y="3487452"/>
            <a:ext cx="577850" cy="3873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9469313" y="4149080"/>
            <a:ext cx="504056" cy="576064"/>
          </a:xfrm>
          <a:prstGeom prst="curved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324297" y="4077072"/>
            <a:ext cx="504056" cy="576064"/>
          </a:xfrm>
          <a:prstGeom prst="curv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644777" y="5373216"/>
            <a:ext cx="1080120" cy="144016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8533209" y="2132856"/>
            <a:ext cx="504056" cy="576064"/>
          </a:xfrm>
          <a:prstGeom prst="curved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4572769" y="5949280"/>
            <a:ext cx="1080120" cy="144016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 rot="19309552">
            <a:off x="6790920" y="1333903"/>
            <a:ext cx="577850" cy="3873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 rot="2520445">
            <a:off x="3043968" y="1340345"/>
            <a:ext cx="577850" cy="3873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2844577" y="5085184"/>
            <a:ext cx="576064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453089" y="508518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396305" y="980728"/>
            <a:ext cx="5256584" cy="563231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Механизмы реализации Модели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практики проводятся 1 раз в квартал, длительность от 15 до 30 мин. Если проводится цикл практик, объединенных одной темой и обеспечивающий поэтапное включение родителей, детей, совместное включение и родителей и детей, то по плану практики может проводиться 1 раз в неделю в течение 1-2 месяцев.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каждая практика направлена на формирование конкретного умения и создание собственного продукта деятельности.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Практики -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обучение проходит в практической деятельности, где каждый может стать  соучастником и/ или  соавтором собственного обучения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961" y="9087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4" descr="C:\Files\1МАЯ 13\-\Desktop\ГОД 23-24\ФОТО ГОД СЕМЬИ\МБДОУ177 ПРАКТИКИ С СЕМЬЕЙ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897" y="620688"/>
            <a:ext cx="2664296" cy="3550439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</p:pic>
      <p:pic>
        <p:nvPicPr>
          <p:cNvPr id="13" name="Picture 3" descr="C:\Files\1МАЯ 13\-\Desktop\IMG_10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945" y="3861048"/>
            <a:ext cx="3707904" cy="2780928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Files\1МАЯ 13\-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33" y="101555"/>
            <a:ext cx="1008111" cy="9484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6385" y="188640"/>
            <a:ext cx="8784976" cy="1846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1116385" y="404664"/>
            <a:ext cx="8784976" cy="18466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7" name="Овал 6"/>
          <p:cNvSpPr/>
          <p:nvPr/>
        </p:nvSpPr>
        <p:spPr>
          <a:xfrm>
            <a:off x="252289" y="2204864"/>
            <a:ext cx="2195983" cy="1944216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6305" y="263691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традиционная субкультура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93049" y="980728"/>
            <a:ext cx="1800200" cy="16561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00561" y="1268760"/>
            <a:ext cx="1872208" cy="16561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36865" y="4941168"/>
            <a:ext cx="1800200" cy="16561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12729" y="2708920"/>
            <a:ext cx="1728192" cy="16561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84537" y="3789040"/>
            <a:ext cx="1872208" cy="16561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029153" y="2852936"/>
            <a:ext cx="1800200" cy="16561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6825" y="620688"/>
            <a:ext cx="1800200" cy="16561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53089" y="4653136"/>
            <a:ext cx="1944216" cy="16561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72568" y="1628800"/>
            <a:ext cx="1697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КОМПОНЕНТЫ  ДЕТСКОЙ СУБКУЛЬТУРЫ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5486" y="4149080"/>
            <a:ext cx="1615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СЕМЕЙНЫЕ ЦЕННОСТИ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769" y="328498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841" y="11967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3049" y="155679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1161" y="342900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АПСАЙКЛИНГ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3089" y="530120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857" y="551723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НЕЙРОРИТМИКА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20351855">
            <a:off x="2222662" y="2527289"/>
            <a:ext cx="648072" cy="266267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156945" y="3356992"/>
            <a:ext cx="1595353" cy="288032"/>
          </a:xfrm>
          <a:prstGeom prst="rightArrow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0351855">
            <a:off x="5880729" y="2715424"/>
            <a:ext cx="1302796" cy="270383"/>
          </a:xfrm>
          <a:prstGeom prst="rightArrow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8575056">
            <a:off x="5178856" y="2382564"/>
            <a:ext cx="648072" cy="288032"/>
          </a:xfrm>
          <a:prstGeom prst="rightArrow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260502">
            <a:off x="2226596" y="3751619"/>
            <a:ext cx="648072" cy="288032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3236883">
            <a:off x="5394879" y="4398788"/>
            <a:ext cx="648072" cy="288032"/>
          </a:xfrm>
          <a:prstGeom prst="rightArrow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297058">
            <a:off x="5901786" y="4059863"/>
            <a:ext cx="1547815" cy="257837"/>
          </a:xfrm>
          <a:prstGeom prst="rightArrow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986656">
            <a:off x="3878740" y="2790535"/>
            <a:ext cx="648072" cy="288032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20203839">
            <a:off x="3811217" y="3761322"/>
            <a:ext cx="648072" cy="288032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997490" y="2035727"/>
            <a:ext cx="648072" cy="266267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6200000">
            <a:off x="853475" y="4195966"/>
            <a:ext cx="648072" cy="266267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24297" y="4725144"/>
            <a:ext cx="2016224" cy="523220"/>
          </a:xfrm>
          <a:prstGeom prst="rect">
            <a:avLst/>
          </a:prstGeom>
          <a:solidFill>
            <a:srgbClr val="66FF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КРАТКОСРОЧНЫЕ ПРАКТИКИ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0281" y="1052736"/>
            <a:ext cx="2448272" cy="900246"/>
          </a:xfrm>
          <a:prstGeom prst="rect">
            <a:avLst/>
          </a:prstGeom>
          <a:solidFill>
            <a:srgbClr val="66FF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ИНФОРМАЦИОННОГО ПСИХОЛОГО-ПЕДАГОГИЧЕСКОГО СОПРОВОЖДЕНИЯ</a:t>
            </a: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305" y="59492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 для просвещения родителей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858</Words>
  <Application>Microsoft Office PowerPoint</Application>
  <PresentationFormat>Произвольный</PresentationFormat>
  <Paragraphs>132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66</cp:revision>
  <dcterms:created xsi:type="dcterms:W3CDTF">2025-03-27T09:06:00Z</dcterms:created>
  <dcterms:modified xsi:type="dcterms:W3CDTF">2025-05-17T13:14:15Z</dcterms:modified>
</cp:coreProperties>
</file>